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25"/>
      <p:bold r:id="rId26"/>
    </p:embeddedFont>
    <p:embeddedFont>
      <p:font typeface="Merriweather" panose="00000500000000000000" pitchFamily="2" charset="0"/>
      <p:regular r:id="rId27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4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4c94af92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24c94af92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c94af92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4c94af92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c94af92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4c94af92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c94af924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4c94af924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c94af924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24c94af924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4c94af924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g24c94af924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1b52286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281b52286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8c0d8e814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28c0d8e814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8c0d8e814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28c0d8e814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c0d8e814a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8c0d8e814a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iassociates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onstantcontact.com/634e5b56001/761ee6ca-f651-4bd4-a6cd-33500e49cc0a.pdf?rdr=tru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_Wozny@eiassociates.co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jsba.org/news-publications/school-leader/may-june-2018-vol-48-no-6/school-security-redefined/" TargetMode="External"/><Relationship Id="rId5" Type="http://schemas.openxmlformats.org/officeDocument/2006/relationships/hyperlink" Target="mailto:sforte@Denville.org" TargetMode="External"/><Relationship Id="rId4" Type="http://schemas.openxmlformats.org/officeDocument/2006/relationships/hyperlink" Target="mailto:gmarinelli@denville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onstantcontact.com/634e5b56001/761ee6ca-f651-4bd4-a6cd-33500e49cc0a.pdf?rdr=true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hyperlink" Target="https://www.njsba.org/news-publications/school-leader/may-june-2018-vol-48-no-6/school-security-redefined/" TargetMode="External"/><Relationship Id="rId4" Type="http://schemas.openxmlformats.org/officeDocument/2006/relationships/hyperlink" Target="https://files.constantcontact.com/634e5b56001/2c2a3a4f-0477-43e4-a5af-bd7899d31fe2.pdf?rdr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5418" y="408811"/>
            <a:ext cx="2086023" cy="230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7403" y="4893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288" y="2887640"/>
            <a:ext cx="2257425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46D70-1BAC-A7EC-9BB1-A19E425FB25A}"/>
              </a:ext>
            </a:extLst>
          </p:cNvPr>
          <p:cNvSpPr txBox="1"/>
          <p:nvPr/>
        </p:nvSpPr>
        <p:spPr>
          <a:xfrm>
            <a:off x="7085001" y="4329016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www.eiassociates.com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EI Contact: Brian Donnelly 973-775-7777 ext. 127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Facilities and Technology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4671321" y="878199"/>
            <a:ext cx="41664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 u="sng" dirty="0">
                <a:solidFill>
                  <a:srgbClr val="002060"/>
                </a:solidFill>
              </a:rPr>
              <a:t>Remote Office:</a:t>
            </a:r>
            <a:endParaRPr sz="1800" b="1" u="sng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Office Not Adjacent to Vestibule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Indirect Communication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Vestibule Shared By Authorized Users and Unprocessed Visitors</a:t>
            </a:r>
            <a:endParaRPr sz="1800" b="1" dirty="0">
              <a:solidFill>
                <a:srgbClr val="002060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3">
            <a:alphaModFix/>
          </a:blip>
          <a:srcRect t="2696" b="2696"/>
          <a:stretch/>
        </p:blipFill>
        <p:spPr>
          <a:xfrm>
            <a:off x="248575" y="1558350"/>
            <a:ext cx="3814599" cy="347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Facilities and Technology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671321" y="878199"/>
            <a:ext cx="41664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 u="sng" dirty="0">
                <a:solidFill>
                  <a:srgbClr val="002060"/>
                </a:solidFill>
              </a:rPr>
              <a:t>Semi-Secure Vestibule:</a:t>
            </a:r>
            <a:endParaRPr sz="1800" b="1" u="sng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Office Adjacent to Vestibule with Direct Contact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Vestibule Shared By Authorized Users and Unprocessed Visitors</a:t>
            </a:r>
            <a:endParaRPr sz="1800" b="1" dirty="0">
              <a:solidFill>
                <a:srgbClr val="002060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 t="2901" b="2901"/>
          <a:stretch/>
        </p:blipFill>
        <p:spPr>
          <a:xfrm>
            <a:off x="149950" y="2230450"/>
            <a:ext cx="4015325" cy="23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Facilities and Technology</a:t>
            </a:r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4671321" y="878199"/>
            <a:ext cx="4166400" cy="30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 u="sng" dirty="0">
                <a:solidFill>
                  <a:srgbClr val="002060"/>
                </a:solidFill>
              </a:rPr>
              <a:t>Fully-Secure Vestibule:</a:t>
            </a:r>
            <a:endParaRPr sz="1800" b="1" u="sng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Office Adjacent to Vestibule with Direct Contact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Secure Vestibule Separate from Authorized Users</a:t>
            </a:r>
            <a:endParaRPr sz="1800" b="1" dirty="0">
              <a:solidFill>
                <a:srgbClr val="002060"/>
              </a:solidFill>
            </a:endParaRPr>
          </a:p>
        </p:txBody>
      </p:sp>
      <p:pic>
        <p:nvPicPr>
          <p:cNvPr id="142" name="Google Shape;142;p23"/>
          <p:cNvPicPr preferRelativeResize="0"/>
          <p:nvPr/>
        </p:nvPicPr>
        <p:blipFill rotWithShape="1">
          <a:blip r:embed="rId3">
            <a:alphaModFix/>
          </a:blip>
          <a:srcRect l="5532" r="5523"/>
          <a:stretch/>
        </p:blipFill>
        <p:spPr>
          <a:xfrm>
            <a:off x="149950" y="2230450"/>
            <a:ext cx="4015325" cy="23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Facilities and Technology</a:t>
            </a:r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body" idx="1"/>
          </p:nvPr>
        </p:nvSpPr>
        <p:spPr>
          <a:xfrm>
            <a:off x="4671325" y="878200"/>
            <a:ext cx="41664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 u="sng" dirty="0">
                <a:solidFill>
                  <a:srgbClr val="002060"/>
                </a:solidFill>
              </a:rPr>
              <a:t>Secure Visitor Entry Center:</a:t>
            </a:r>
            <a:endParaRPr sz="1800" b="1" u="sng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Fully-Secure Vestibule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Office Adjacent to Vestibule with Direct Contact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Secure Vestibule Separate from Authorized Users</a:t>
            </a:r>
            <a:endParaRPr sz="1800" b="1"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 dirty="0">
                <a:solidFill>
                  <a:srgbClr val="002060"/>
                </a:solidFill>
              </a:rPr>
              <a:t>Secure Waiting Area with Access to Conference Room and Restroom</a:t>
            </a:r>
            <a:endParaRPr sz="1800" b="1" dirty="0">
              <a:solidFill>
                <a:srgbClr val="002060"/>
              </a:solidFill>
            </a:endParaRPr>
          </a:p>
        </p:txBody>
      </p:sp>
      <p:pic>
        <p:nvPicPr>
          <p:cNvPr id="150" name="Google Shape;150;p24"/>
          <p:cNvPicPr preferRelativeResize="0"/>
          <p:nvPr/>
        </p:nvPicPr>
        <p:blipFill rotWithShape="1">
          <a:blip r:embed="rId3">
            <a:alphaModFix/>
          </a:blip>
          <a:srcRect t="8194" b="8186"/>
          <a:stretch/>
        </p:blipFill>
        <p:spPr>
          <a:xfrm>
            <a:off x="149950" y="2230450"/>
            <a:ext cx="4015326" cy="23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Exterior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671325" y="878200"/>
            <a:ext cx="41664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Balance Security and Welcoming School Environment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Identifiable Main Entrance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Signage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Clear Sight Lines - Observable Approaches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Secured Utilities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Site Lighting</a:t>
            </a:r>
            <a:endParaRPr sz="1800" b="1">
              <a:solidFill>
                <a:srgbClr val="002060"/>
              </a:solidFill>
            </a:endParaRPr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63" y="1709363"/>
            <a:ext cx="4086225" cy="33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Interior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Considerations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4671325" y="878200"/>
            <a:ext cx="41664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Identifiable Main Office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Drop Off Bins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Interior Window Treatment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Durable Interior Walls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Refuge Areas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Supervision Vantage Points</a:t>
            </a:r>
            <a:endParaRPr sz="1800" b="1">
              <a:solidFill>
                <a:srgbClr val="002060"/>
              </a:solidFill>
            </a:endParaRPr>
          </a:p>
        </p:txBody>
      </p:sp>
      <p:pic>
        <p:nvPicPr>
          <p:cNvPr id="166" name="Google Shape;16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51" y="1564226"/>
            <a:ext cx="2942100" cy="340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Preparedness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4486325" y="902108"/>
            <a:ext cx="4436629" cy="288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Professional Development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Drills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Provide options (Run Hide Fight, ALICE, etc.)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Evaluate and revise 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Reunification Plan- Morris County CCM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825" y="2267700"/>
            <a:ext cx="2000473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Behavioral Health</a:t>
            </a: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4640525" y="100325"/>
            <a:ext cx="4166400" cy="4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HIB- Anti-bullying 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Identify problems before they happen- security training from the behavioral angle 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Threat assessments- policy</a:t>
            </a:r>
            <a:endParaRPr sz="1800" b="1">
              <a:solidFill>
                <a:srgbClr val="00206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 sz="1800" b="1">
                <a:solidFill>
                  <a:srgbClr val="002060"/>
                </a:solidFill>
              </a:rPr>
              <a:t>Work with local behavioral health centers (outsource &amp; in-house)</a:t>
            </a:r>
            <a:endParaRPr sz="1800" b="1">
              <a:solidFill>
                <a:srgbClr val="00206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 b="1">
                <a:solidFill>
                  <a:srgbClr val="002060"/>
                </a:solidFill>
              </a:rPr>
              <a:t>Don’t second guess your staff</a:t>
            </a:r>
            <a:endParaRPr sz="1800" b="1">
              <a:solidFill>
                <a:srgbClr val="00206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 b="1">
                <a:solidFill>
                  <a:srgbClr val="002060"/>
                </a:solidFill>
              </a:rPr>
              <a:t>Require a thorough evaluation prior to returning and district signed form</a:t>
            </a:r>
            <a:endParaRPr sz="1800" b="1">
              <a:solidFill>
                <a:srgbClr val="00206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800" b="1">
                <a:solidFill>
                  <a:srgbClr val="002060"/>
                </a:solidFill>
              </a:rPr>
              <a:t>Follow up- what will be done when the individual returns to school?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 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182" name="Google Shape;18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613" y="2591796"/>
            <a:ext cx="2746725" cy="992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Security Personnel</a:t>
            </a:r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body" idx="1"/>
          </p:nvPr>
        </p:nvSpPr>
        <p:spPr>
          <a:xfrm>
            <a:off x="4664528" y="980789"/>
            <a:ext cx="41664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Security- Armed-Unarmed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Police- Class III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800" b="1">
                <a:solidFill>
                  <a:srgbClr val="002060"/>
                </a:solidFill>
              </a:rPr>
              <a:t>Sole responsibility is security of staff and students.</a:t>
            </a:r>
            <a:endParaRPr/>
          </a:p>
        </p:txBody>
      </p:sp>
      <p:pic>
        <p:nvPicPr>
          <p:cNvPr id="189" name="Google Shape;18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919" y="1480145"/>
            <a:ext cx="953869" cy="75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088" y="2405942"/>
            <a:ext cx="1955539" cy="260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>
            <a:spLocks noGrp="1"/>
          </p:cNvSpPr>
          <p:nvPr>
            <p:ph type="title"/>
          </p:nvPr>
        </p:nvSpPr>
        <p:spPr>
          <a:xfrm>
            <a:off x="311724" y="52628"/>
            <a:ext cx="3951000" cy="4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 u="sng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 u="sng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 u="sng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b="1" u="sng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b="1" u="sng"/>
              <a:t>Activity: write down your answers. </a:t>
            </a:r>
            <a:endParaRPr b="1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en"/>
            </a:br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4644675" y="0"/>
            <a:ext cx="4166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500" b="1">
                <a:solidFill>
                  <a:srgbClr val="004A75"/>
                </a:solidFill>
              </a:rPr>
              <a:t>From a January 2023 survey of NJ Superintendents: 262 responses.</a:t>
            </a:r>
            <a:endParaRPr sz="1500" b="1">
              <a:solidFill>
                <a:srgbClr val="004A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1500" b="1">
              <a:solidFill>
                <a:srgbClr val="004A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4A75"/>
                </a:solidFill>
              </a:rPr>
              <a:t>What % of NJ districts have...</a:t>
            </a:r>
            <a:endParaRPr sz="1500" b="1">
              <a:solidFill>
                <a:srgbClr val="004A75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Armed security personnel?</a:t>
            </a: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No security personnel? </a:t>
            </a: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Contracted with outside providers for mental health?</a:t>
            </a: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Security cameras?</a:t>
            </a: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Shatterproof or ballistic glass?</a:t>
            </a: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Hired external security experts?</a:t>
            </a:r>
            <a:endParaRPr sz="1500" b="1">
              <a:solidFill>
                <a:srgbClr val="004A75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4A75"/>
              </a:buClr>
              <a:buSzPts val="1500"/>
              <a:buAutoNum type="arabicPeriod"/>
            </a:pPr>
            <a:r>
              <a:rPr lang="en" sz="1500" b="1">
                <a:solidFill>
                  <a:srgbClr val="004A75"/>
                </a:solidFill>
              </a:rPr>
              <a:t>Have installed some type of security vestibule? </a:t>
            </a:r>
            <a:endParaRPr sz="1500" b="1">
              <a:solidFill>
                <a:srgbClr val="004A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/>
        </p:nvSpPr>
        <p:spPr>
          <a:xfrm>
            <a:off x="0" y="0"/>
            <a:ext cx="3624900" cy="43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Michael Wozny</a:t>
            </a: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VP - Educational Projects</a:t>
            </a: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EI Associates</a:t>
            </a: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Jerry Marinelli</a:t>
            </a: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Director of Facilities &amp; Security Denville Schools</a:t>
            </a: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Former Police Chief</a:t>
            </a:r>
            <a:endParaRPr sz="1900" b="1" i="0" u="none" strike="noStrike" cap="none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1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Dr. </a:t>
            </a:r>
            <a:r>
              <a:rPr lang="en" sz="1900" b="1" i="0" u="none" strike="noStrike" cap="none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Steven Forte</a:t>
            </a:r>
            <a:endParaRPr sz="1900" b="1" i="0" u="none" strike="noStrike" cap="none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900" b="1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Superintendent </a:t>
            </a:r>
            <a:r>
              <a:rPr lang="en" sz="1900" b="1" i="0" u="none" strike="noStrike" cap="none">
                <a:solidFill>
                  <a:srgbClr val="004A75"/>
                </a:solidFill>
                <a:latin typeface="Arial Black"/>
                <a:ea typeface="Arial Black"/>
                <a:cs typeface="Arial Black"/>
                <a:sym typeface="Arial Black"/>
              </a:rPr>
              <a:t>Denville Schools</a:t>
            </a:r>
            <a:endParaRPr sz="1900" b="1" i="0" u="none" strike="noStrike" cap="none">
              <a:solidFill>
                <a:srgbClr val="004A7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8703" y="697725"/>
            <a:ext cx="3229732" cy="342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326100" y="415025"/>
            <a:ext cx="39504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NJASA Security Report May 2023</a:t>
            </a:r>
            <a:endParaRPr sz="19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222350" y="1015350"/>
            <a:ext cx="8560200" cy="3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>
                <a:latin typeface="Roboto"/>
                <a:ea typeface="Roboto"/>
                <a:cs typeface="Roboto"/>
                <a:sym typeface="Roboto"/>
              </a:rPr>
              <a:t>Key Takeaways</a:t>
            </a:r>
            <a:endParaRPr sz="1500" b="1" u="sng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January 2023 Survey of NJ Superintendents 262 responses.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57% of the 262 respondents reported having armed security personnel.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Approx 20% have no security personnel.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70% of respondents have contracted with outside providers for mental health.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99.2% have security cameras.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52.3% have shatterproof or ballistic glass employed in some manner.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65% have hired external security experts in some capacity.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○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77% have installed some form of security vestibules.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The vast majority of Chief School Administrators and Superintendents cited safety and security as their most pressing priority regarding training.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A more comprehensive and exhaustive guide is needed to replace the 2015 school security task force report.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Legislative support for school safety and security infrastructure and personnel upgrades is needed.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51875" y="222350"/>
            <a:ext cx="4217100" cy="3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b="1" u="sng"/>
              <a:t>Contacts</a:t>
            </a:r>
            <a:br>
              <a:rPr lang="en"/>
            </a:br>
            <a:br>
              <a:rPr lang="en"/>
            </a:br>
            <a:r>
              <a:rPr lang="en" sz="1800" b="1"/>
              <a:t>Michael Wozny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michael_wozny@eiassociates.com </a:t>
            </a:r>
            <a:br>
              <a:rPr lang="en" sz="1800" u="sng">
                <a:solidFill>
                  <a:schemeClr val="hlink"/>
                </a:solidFill>
                <a:hlinkClick r:id="rId3"/>
              </a:rPr>
            </a:b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sz="1800"/>
              <a:t>Jerry Marinelli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gmarinelli@denville.org</a:t>
            </a:r>
            <a:r>
              <a:rPr lang="en" sz="1800"/>
              <a:t>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br>
              <a:rPr lang="en" sz="1800"/>
            </a:br>
            <a:r>
              <a:rPr lang="en" sz="1800" b="1"/>
              <a:t>Steve Forte</a:t>
            </a:r>
            <a:br>
              <a:rPr lang="en" sz="1800" b="1"/>
            </a:br>
            <a:r>
              <a:rPr lang="en" sz="1800" u="sng">
                <a:solidFill>
                  <a:schemeClr val="hlink"/>
                </a:solidFill>
                <a:hlinkClick r:id="rId5"/>
              </a:rPr>
              <a:t>sforte@Denville.org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sz="1800"/>
              <a:t>Reference: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School Security Redefined, NJSBA 2018</a:t>
            </a:r>
            <a:br>
              <a:rPr lang="en" sz="1800"/>
            </a:br>
            <a:endParaRPr sz="1800"/>
          </a:p>
        </p:txBody>
      </p:sp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4000" b="1">
                <a:solidFill>
                  <a:srgbClr val="002060"/>
                </a:solidFill>
              </a:rPr>
              <a:t>Questions?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body" idx="1"/>
          </p:nvPr>
        </p:nvSpPr>
        <p:spPr>
          <a:xfrm>
            <a:off x="4664528" y="980789"/>
            <a:ext cx="4166400" cy="23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NJASA Report of School Security May 2023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NJASA Report of School Security May 2023- Summary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NJSBA 2018 School Security Redefined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217" name="Google Shape;21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6725" y="1436650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1497075" y="1845450"/>
            <a:ext cx="5543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Background and why is this so important? </a:t>
            </a:r>
            <a:endParaRPr sz="19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4" y="52628"/>
            <a:ext cx="3951089" cy="437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" b="1" u="sng"/>
              <a:t>Myths &amp; Obstacles</a:t>
            </a:r>
            <a:br>
              <a:rPr lang="en"/>
            </a:br>
            <a:br>
              <a:rPr lang="en"/>
            </a:br>
            <a:r>
              <a:rPr lang="en"/>
              <a:t>“It can’t happen here”</a:t>
            </a:r>
            <a:br>
              <a:rPr lang="en"/>
            </a:br>
            <a:br>
              <a:rPr lang="en"/>
            </a:br>
            <a:r>
              <a:rPr lang="en"/>
              <a:t>“If you can’t do everything don’t do anything”</a:t>
            </a:r>
            <a:br>
              <a:rPr lang="en"/>
            </a:b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4644675" y="0"/>
            <a:ext cx="4166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800" b="1" u="sng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Quotes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2800" b="1">
                <a:solidFill>
                  <a:srgbClr val="002060"/>
                </a:solidFill>
                <a:latin typeface="Merriweather"/>
                <a:ea typeface="Merriweather"/>
                <a:cs typeface="Merriweather"/>
                <a:sym typeface="Merriweather"/>
              </a:rPr>
              <a:t>“Take 10 seconds each day to think about what you would do if…”</a:t>
            </a:r>
            <a:endParaRPr/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146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800" b="1">
              <a:solidFill>
                <a:srgbClr val="00206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58250" y="22847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Top Priority- district and community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564520" y="753668"/>
            <a:ext cx="4166400" cy="301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4A75"/>
                </a:solidFill>
              </a:rPr>
              <a:t>Number one priority for all is to provide safe places to learn.</a:t>
            </a:r>
            <a:endParaRPr sz="1800" b="1">
              <a:solidFill>
                <a:srgbClr val="004A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 sz="1800" b="1">
                <a:solidFill>
                  <a:srgbClr val="004A75"/>
                </a:solidFill>
              </a:rPr>
              <a:t>Consider schools not like a prison more like a castle…  beautiful but secure</a:t>
            </a:r>
            <a:endParaRPr sz="1800" b="1">
              <a:solidFill>
                <a:srgbClr val="004A75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775" y="2259475"/>
            <a:ext cx="2606495" cy="1828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Police School- Relationship and Trust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624392" y="500924"/>
            <a:ext cx="4166400" cy="360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4A75"/>
                </a:solidFill>
              </a:rPr>
              <a:t>Identify personnel who will collaborate effectively</a:t>
            </a:r>
            <a:endParaRPr sz="1800" b="1">
              <a:solidFill>
                <a:srgbClr val="004A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4A75"/>
                </a:solidFill>
              </a:rPr>
              <a:t>“Remember it may not be you and that is OK” </a:t>
            </a:r>
            <a:endParaRPr sz="1800" b="1">
              <a:solidFill>
                <a:srgbClr val="004A7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725" y="2667592"/>
            <a:ext cx="3317174" cy="13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Communication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4651468" y="714157"/>
            <a:ext cx="4166400" cy="333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2000" b="1">
                <a:solidFill>
                  <a:srgbClr val="002060"/>
                </a:solidFill>
              </a:rPr>
              <a:t>Communicate to all stakeholders</a:t>
            </a:r>
            <a:endParaRPr sz="20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2000" b="1">
                <a:solidFill>
                  <a:srgbClr val="002060"/>
                </a:solidFill>
              </a:rPr>
              <a:t>Communicate Collaboratively- letters and presentations as a team, police and schools </a:t>
            </a:r>
            <a:endParaRPr sz="20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 sz="2000" b="1">
                <a:solidFill>
                  <a:srgbClr val="002060"/>
                </a:solidFill>
              </a:rPr>
              <a:t>Reassure public that safety and security is Priority #1</a:t>
            </a:r>
            <a:endParaRPr sz="2000" b="1">
              <a:solidFill>
                <a:srgbClr val="002060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400" y="1950900"/>
            <a:ext cx="2741975" cy="182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Student and Staff Behavior and Trust</a:t>
            </a: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4585352" y="872964"/>
            <a:ext cx="4166400" cy="33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Lock doors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No propping doors open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Buy-in from staff and students 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Students and staff sharing information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Visitors- “State your name and purpose for your visit” everytime. </a:t>
            </a:r>
            <a:endParaRPr sz="1800" b="1">
              <a:solidFill>
                <a:srgbClr val="00206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975" y="2379525"/>
            <a:ext cx="2835465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Facilities and Technology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4671321" y="878199"/>
            <a:ext cx="4166400" cy="303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Lock doors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Harden target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Communication Systems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Cameras</a:t>
            </a:r>
            <a:endParaRPr sz="1800" b="1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800" b="1">
                <a:solidFill>
                  <a:srgbClr val="002060"/>
                </a:solidFill>
              </a:rPr>
              <a:t>Vestibules</a:t>
            </a:r>
            <a:endParaRPr sz="1800" b="1">
              <a:solidFill>
                <a:srgbClr val="002060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50" y="2230450"/>
            <a:ext cx="3126282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48432" y="-4"/>
            <a:ext cx="895575" cy="94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715</Words>
  <Application>Microsoft Office PowerPoint</Application>
  <PresentationFormat>On-screen Show (16:9)</PresentationFormat>
  <Paragraphs>154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Merriweather</vt:lpstr>
      <vt:lpstr>Arial</vt:lpstr>
      <vt:lpstr>Roboto</vt:lpstr>
      <vt:lpstr>Arial Black</vt:lpstr>
      <vt:lpstr>Paradigm</vt:lpstr>
      <vt:lpstr>PowerPoint Presentation</vt:lpstr>
      <vt:lpstr>PowerPoint Presentation</vt:lpstr>
      <vt:lpstr>PowerPoint Presentation</vt:lpstr>
      <vt:lpstr>Myths &amp; Obstacles  “It can’t happen here”  “If you can’t do everything don’t do anything” </vt:lpstr>
      <vt:lpstr>Top Priority- district and community</vt:lpstr>
      <vt:lpstr>Police School- Relationship and Trust</vt:lpstr>
      <vt:lpstr>Communication</vt:lpstr>
      <vt:lpstr>Student and Staff Behavior and Trust</vt:lpstr>
      <vt:lpstr>Facilities and Technology</vt:lpstr>
      <vt:lpstr>Facilities and Technology</vt:lpstr>
      <vt:lpstr>Facilities and Technology</vt:lpstr>
      <vt:lpstr>Facilities and Technology</vt:lpstr>
      <vt:lpstr>Facilities and Technology</vt:lpstr>
      <vt:lpstr>Exterior Considerations</vt:lpstr>
      <vt:lpstr>Interior Considerations</vt:lpstr>
      <vt:lpstr>Preparedness</vt:lpstr>
      <vt:lpstr>Behavioral Health</vt:lpstr>
      <vt:lpstr>Security Personnel</vt:lpstr>
      <vt:lpstr>    Activity: write down your answers.    </vt:lpstr>
      <vt:lpstr>PowerPoint Presentation</vt:lpstr>
      <vt:lpstr>Contacts  Michael Wozny michael_wozny@eiassociates.com   Jerry Marinelli gmarinelli@denville.org   Steve Forte sforte@Denville.org   Reference: School Security Redefined, NJSBA 2018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Pontoriero</cp:lastModifiedBy>
  <cp:revision>2</cp:revision>
  <dcterms:modified xsi:type="dcterms:W3CDTF">2023-10-19T16:34:03Z</dcterms:modified>
</cp:coreProperties>
</file>